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3" r:id="rId7"/>
    <p:sldId id="261" r:id="rId8"/>
    <p:sldId id="262" r:id="rId9"/>
    <p:sldId id="264" r:id="rId10"/>
    <p:sldId id="266" r:id="rId11"/>
    <p:sldId id="271" r:id="rId12"/>
    <p:sldId id="267" r:id="rId13"/>
    <p:sldId id="268" r:id="rId14"/>
    <p:sldId id="269" r:id="rId15"/>
    <p:sldId id="270"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06A9D-9C23-124F-AAFD-AC7156426E8A}" type="datetimeFigureOut">
              <a:rPr lang="en-US" smtClean="0"/>
              <a:pPr/>
              <a:t>2/10/14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4EB88-99F8-8E4A-A011-EBFA48011AC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375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 is a command based language</a:t>
            </a:r>
          </a:p>
          <a:p>
            <a:r>
              <a:rPr lang="en-US" sz="1200" kern="1200" dirty="0" smtClean="0">
                <a:solidFill>
                  <a:schemeClr val="tx1"/>
                </a:solidFill>
                <a:latin typeface="+mn-lt"/>
                <a:ea typeface="+mn-ea"/>
                <a:cs typeface="+mn-cs"/>
              </a:rPr>
              <a:t>When you want to run a command, you use parentheses. If you just type the command, it will tell you the coding behind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have to steer R toward where you want it to go. You set a working directly so it knows where to read in files. This allows you to read in and save files without writing the full file path, but alternatively, you can just write out the file path.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thing that may be different than what you are used to is that you can have multiple objects in your working environment. These may be data frames, or vectors, or other things. If you want to see everything you have in your working environment, you can list it out. </a:t>
            </a:r>
            <a:endParaRPr lang="en-US" dirty="0"/>
          </a:p>
        </p:txBody>
      </p:sp>
      <p:sp>
        <p:nvSpPr>
          <p:cNvPr id="4" name="Slide Number Placeholder 3"/>
          <p:cNvSpPr>
            <a:spLocks noGrp="1"/>
          </p:cNvSpPr>
          <p:nvPr>
            <p:ph type="sldNum" sz="quarter" idx="10"/>
          </p:nvPr>
        </p:nvSpPr>
        <p:spPr/>
        <p:txBody>
          <a:bodyPr/>
          <a:lstStyle/>
          <a:p>
            <a:fld id="{80F4EB88-99F8-8E4A-A011-EBFA48011AC4}"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641649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F4EB88-99F8-8E4A-A011-EBFA48011AC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A40828-8285-0744-9F3E-077FB1A45A65}"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965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40828-8285-0744-9F3E-077FB1A45A65}"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401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40828-8285-0744-9F3E-077FB1A45A65}"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973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40828-8285-0744-9F3E-077FB1A45A65}"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66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40828-8285-0744-9F3E-077FB1A45A65}"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082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A40828-8285-0744-9F3E-077FB1A45A65}"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459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A40828-8285-0744-9F3E-077FB1A45A65}" type="datetimeFigureOut">
              <a:rPr lang="en-US" smtClean="0"/>
              <a:pPr/>
              <a:t>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631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A40828-8285-0744-9F3E-077FB1A45A65}" type="datetimeFigureOut">
              <a:rPr lang="en-US" smtClean="0"/>
              <a:pPr/>
              <a:t>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763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40828-8285-0744-9F3E-077FB1A45A65}" type="datetimeFigureOut">
              <a:rPr lang="en-US" smtClean="0"/>
              <a:pPr/>
              <a:t>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724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40828-8285-0744-9F3E-077FB1A45A65}"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666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40828-8285-0744-9F3E-077FB1A45A65}"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1594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40828-8285-0744-9F3E-077FB1A45A65}" type="datetimeFigureOut">
              <a:rPr lang="en-US" smtClean="0"/>
              <a:pPr/>
              <a:t>2/10/14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163ED-C85B-8946-BA33-419193A5BA4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900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523618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737"/>
          </a:xfrm>
        </p:spPr>
        <p:txBody>
          <a:bodyPr>
            <a:normAutofit fontScale="90000"/>
          </a:bodyPr>
          <a:lstStyle/>
          <a:p>
            <a:r>
              <a:rPr lang="en-US" dirty="0" smtClean="0"/>
              <a:t>Command Line Interface</a:t>
            </a:r>
            <a:endParaRPr lang="en-US" dirty="0"/>
          </a:p>
        </p:txBody>
      </p:sp>
      <p:sp>
        <p:nvSpPr>
          <p:cNvPr id="3" name="Content Placeholder 2"/>
          <p:cNvSpPr>
            <a:spLocks noGrp="1"/>
          </p:cNvSpPr>
          <p:nvPr>
            <p:ph idx="1"/>
          </p:nvPr>
        </p:nvSpPr>
        <p:spPr>
          <a:xfrm>
            <a:off x="457200" y="1079500"/>
            <a:ext cx="8432800" cy="5429250"/>
          </a:xfrm>
        </p:spPr>
        <p:txBody>
          <a:bodyPr>
            <a:normAutofit fontScale="92500" lnSpcReduction="20000"/>
          </a:bodyPr>
          <a:lstStyle/>
          <a:p>
            <a:pPr>
              <a:buNone/>
            </a:pPr>
            <a:r>
              <a:rPr lang="en-US" dirty="0" smtClean="0"/>
              <a:t>When you open R, you are greeted by a prompt:</a:t>
            </a:r>
          </a:p>
          <a:p>
            <a:pPr algn="ctr">
              <a:buNone/>
            </a:pPr>
            <a:r>
              <a:rPr lang="en-US" b="1" dirty="0" smtClean="0"/>
              <a:t>&gt;</a:t>
            </a:r>
          </a:p>
          <a:p>
            <a:pPr algn="ctr">
              <a:buNone/>
            </a:pPr>
            <a:endParaRPr lang="en-US" dirty="0" smtClean="0"/>
          </a:p>
          <a:p>
            <a:pPr algn="ctr">
              <a:buNone/>
            </a:pPr>
            <a:r>
              <a:rPr lang="en-US" dirty="0" smtClean="0"/>
              <a:t>As long as that character is showing and the cursor is blinking to the right of it, R is waiting for you to tell it what to do </a:t>
            </a:r>
          </a:p>
          <a:p>
            <a:pPr algn="ctr">
              <a:buNone/>
            </a:pPr>
            <a:endParaRPr lang="en-US" dirty="0" smtClean="0"/>
          </a:p>
          <a:p>
            <a:pPr algn="ctr">
              <a:buNone/>
            </a:pPr>
            <a:r>
              <a:rPr lang="en-US" dirty="0" smtClean="0"/>
              <a:t>Your output will be prefaced by an index for the line number, such as</a:t>
            </a:r>
            <a:r>
              <a:rPr lang="en-US" b="1" dirty="0" smtClean="0"/>
              <a:t> [1]</a:t>
            </a:r>
          </a:p>
          <a:p>
            <a:pPr algn="ctr">
              <a:buNone/>
            </a:pPr>
            <a:endParaRPr lang="en-US" dirty="0" smtClean="0"/>
          </a:p>
          <a:p>
            <a:pPr algn="ctr">
              <a:buNone/>
            </a:pPr>
            <a:r>
              <a:rPr lang="en-US" dirty="0" smtClean="0"/>
              <a:t>The </a:t>
            </a:r>
            <a:r>
              <a:rPr lang="en-US" b="1" dirty="0" smtClean="0"/>
              <a:t>#</a:t>
            </a:r>
            <a:r>
              <a:rPr lang="en-US" dirty="0" smtClean="0"/>
              <a:t> is the character you use to comment out your code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Commands</a:t>
            </a:r>
            <a:endParaRPr lang="en-US" dirty="0"/>
          </a:p>
        </p:txBody>
      </p:sp>
      <p:sp>
        <p:nvSpPr>
          <p:cNvPr id="3" name="Content Placeholder 2"/>
          <p:cNvSpPr>
            <a:spLocks noGrp="1"/>
          </p:cNvSpPr>
          <p:nvPr>
            <p:ph idx="1"/>
          </p:nvPr>
        </p:nvSpPr>
        <p:spPr/>
        <p:txBody>
          <a:bodyPr/>
          <a:lstStyle/>
          <a:p>
            <a:r>
              <a:rPr lang="en-US" dirty="0" smtClean="0"/>
              <a:t>To get R to do anything, you must give it commands. Instead of a drop down menu of options, you enter the command at the command line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Working Directory</a:t>
            </a:r>
            <a:endParaRPr lang="en-US" dirty="0"/>
          </a:p>
        </p:txBody>
      </p:sp>
      <p:sp>
        <p:nvSpPr>
          <p:cNvPr id="3" name="Content Placeholder 2"/>
          <p:cNvSpPr>
            <a:spLocks noGrp="1"/>
          </p:cNvSpPr>
          <p:nvPr>
            <p:ph idx="1"/>
          </p:nvPr>
        </p:nvSpPr>
        <p:spPr/>
        <p:txBody>
          <a:bodyPr/>
          <a:lstStyle/>
          <a:p>
            <a:pPr>
              <a:buNone/>
            </a:pPr>
            <a:r>
              <a:rPr lang="en-US" dirty="0" smtClean="0"/>
              <a:t>This is where R is going to look to read files in, or export files out. </a:t>
            </a:r>
          </a:p>
          <a:p>
            <a:pPr marL="914400" lvl="1" indent="-514350">
              <a:buFont typeface="+mj-lt"/>
              <a:buAutoNum type="arabicPeriod"/>
            </a:pPr>
            <a:r>
              <a:rPr lang="en-US" dirty="0" smtClean="0"/>
              <a:t>Setting the working directory can be useful if you are doing lots of reading in and exporting out</a:t>
            </a:r>
          </a:p>
          <a:p>
            <a:pPr marL="914400" lvl="1" indent="-514350">
              <a:buFont typeface="+mj-lt"/>
              <a:buAutoNum type="arabicPeriod"/>
            </a:pPr>
            <a:r>
              <a:rPr lang="en-US" dirty="0" smtClean="0"/>
              <a:t>You can also do this manually</a:t>
            </a:r>
          </a:p>
          <a:p>
            <a:pPr marL="514350" indent="-51435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Workspace</a:t>
            </a:r>
            <a:endParaRPr lang="en-US" dirty="0"/>
          </a:p>
        </p:txBody>
      </p:sp>
      <p:sp>
        <p:nvSpPr>
          <p:cNvPr id="3" name="Content Placeholder 2"/>
          <p:cNvSpPr>
            <a:spLocks noGrp="1"/>
          </p:cNvSpPr>
          <p:nvPr>
            <p:ph idx="1"/>
          </p:nvPr>
        </p:nvSpPr>
        <p:spPr/>
        <p:txBody>
          <a:bodyPr/>
          <a:lstStyle/>
          <a:p>
            <a:pPr>
              <a:buNone/>
            </a:pPr>
            <a:r>
              <a:rPr lang="en-US" dirty="0" smtClean="0"/>
              <a:t>The “workspace” contains all of the objects you’ve created in a particular session of R that are floating around in R’s working memory</a:t>
            </a:r>
          </a:p>
          <a:p>
            <a:pPr>
              <a:buNone/>
            </a:pPr>
            <a:endParaRPr lang="en-US" dirty="0" smtClean="0"/>
          </a:p>
          <a:p>
            <a:pPr>
              <a:buNone/>
            </a:pPr>
            <a:r>
              <a:rPr lang="en-US" dirty="0" smtClean="0"/>
              <a:t>Save the workspace only if there are a large set of objects that you will always want to load all at once.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In R, all the things you create are called objects. To create an object, use the assignment operator:</a:t>
            </a:r>
          </a:p>
          <a:p>
            <a:pPr>
              <a:buNone/>
            </a:pPr>
            <a:endParaRPr lang="en-US" dirty="0" smtClean="0"/>
          </a:p>
          <a:p>
            <a:pPr algn="ctr">
              <a:buNone/>
            </a:pPr>
            <a:r>
              <a:rPr lang="en-US" dirty="0" smtClean="0"/>
              <a:t>&lt;-</a:t>
            </a:r>
          </a:p>
          <a:p>
            <a:pPr>
              <a:buNone/>
            </a:pPr>
            <a:endParaRPr lang="en-US" dirty="0" smtClean="0"/>
          </a:p>
          <a:p>
            <a:pPr>
              <a:buNone/>
            </a:pPr>
            <a:r>
              <a:rPr lang="en-US" dirty="0" smtClean="0"/>
              <a:t>“Object” is a broad term for lots of things:</a:t>
            </a:r>
          </a:p>
          <a:p>
            <a:r>
              <a:rPr lang="en-US" dirty="0" smtClean="0"/>
              <a:t>Dataset</a:t>
            </a:r>
          </a:p>
          <a:p>
            <a:r>
              <a:rPr lang="en-US" dirty="0" smtClean="0"/>
              <a:t>Vector or matrix</a:t>
            </a:r>
          </a:p>
          <a:p>
            <a:r>
              <a:rPr lang="en-US" dirty="0" err="1" smtClean="0"/>
              <a:t>x</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235" y="823133"/>
            <a:ext cx="5472969" cy="5486400"/>
          </a:xfrm>
          <a:prstGeom prst="rect">
            <a:avLst/>
          </a:prstGeom>
        </p:spPr>
      </p:pic>
      <p:sp>
        <p:nvSpPr>
          <p:cNvPr id="5" name="TextBox 4"/>
          <p:cNvSpPr txBox="1"/>
          <p:nvPr/>
        </p:nvSpPr>
        <p:spPr>
          <a:xfrm>
            <a:off x="461792" y="608784"/>
            <a:ext cx="1374880" cy="923330"/>
          </a:xfrm>
          <a:prstGeom prst="rect">
            <a:avLst/>
          </a:prstGeom>
          <a:noFill/>
          <a:ln>
            <a:solidFill>
              <a:srgbClr val="FF0000"/>
            </a:solidFill>
          </a:ln>
        </p:spPr>
        <p:txBody>
          <a:bodyPr wrap="square" rtlCol="0">
            <a:spAutoFit/>
          </a:bodyPr>
          <a:lstStyle/>
          <a:p>
            <a:r>
              <a:rPr lang="en-US" dirty="0" smtClean="0">
                <a:solidFill>
                  <a:srgbClr val="FF0000"/>
                </a:solidFill>
              </a:rPr>
              <a:t>R shows you the working directory</a:t>
            </a:r>
            <a:endParaRPr lang="en-US" dirty="0">
              <a:solidFill>
                <a:srgbClr val="FF0000"/>
              </a:solidFill>
            </a:endParaRPr>
          </a:p>
        </p:txBody>
      </p:sp>
      <p:sp>
        <p:nvSpPr>
          <p:cNvPr id="6" name="TextBox 5"/>
          <p:cNvSpPr txBox="1"/>
          <p:nvPr/>
        </p:nvSpPr>
        <p:spPr>
          <a:xfrm>
            <a:off x="461792" y="3052280"/>
            <a:ext cx="1374880" cy="2031325"/>
          </a:xfrm>
          <a:prstGeom prst="rect">
            <a:avLst/>
          </a:prstGeom>
          <a:noFill/>
          <a:ln>
            <a:solidFill>
              <a:srgbClr val="FF0000"/>
            </a:solidFill>
          </a:ln>
        </p:spPr>
        <p:txBody>
          <a:bodyPr wrap="square" rtlCol="0">
            <a:spAutoFit/>
          </a:bodyPr>
          <a:lstStyle/>
          <a:p>
            <a:r>
              <a:rPr lang="en-US" dirty="0" err="1" smtClean="0">
                <a:solidFill>
                  <a:srgbClr val="FF0000"/>
                </a:solidFill>
              </a:rPr>
              <a:t>ls</a:t>
            </a:r>
            <a:r>
              <a:rPr lang="en-US" dirty="0" smtClean="0">
                <a:solidFill>
                  <a:srgbClr val="FF0000"/>
                </a:solidFill>
              </a:rPr>
              <a:t>() and objects() both ask R to show you what is in the workspace</a:t>
            </a:r>
            <a:endParaRPr lang="en-US" dirty="0">
              <a:solidFill>
                <a:srgbClr val="FF0000"/>
              </a:solidFill>
            </a:endParaRPr>
          </a:p>
        </p:txBody>
      </p:sp>
      <p:sp>
        <p:nvSpPr>
          <p:cNvPr id="7" name="TextBox 6"/>
          <p:cNvSpPr txBox="1"/>
          <p:nvPr/>
        </p:nvSpPr>
        <p:spPr>
          <a:xfrm>
            <a:off x="188915" y="5432370"/>
            <a:ext cx="1773699" cy="1200329"/>
          </a:xfrm>
          <a:prstGeom prst="rect">
            <a:avLst/>
          </a:prstGeom>
          <a:noFill/>
          <a:ln>
            <a:solidFill>
              <a:srgbClr val="FF0000"/>
            </a:solidFill>
          </a:ln>
        </p:spPr>
        <p:txBody>
          <a:bodyPr wrap="square" rtlCol="0">
            <a:spAutoFit/>
          </a:bodyPr>
          <a:lstStyle/>
          <a:p>
            <a:r>
              <a:rPr lang="en-US" dirty="0" smtClean="0">
                <a:solidFill>
                  <a:srgbClr val="FF0000"/>
                </a:solidFill>
              </a:rPr>
              <a:t>The &gt; and blinking cursor tell me R is ready for more</a:t>
            </a:r>
            <a:endParaRPr lang="en-US" dirty="0">
              <a:solidFill>
                <a:srgbClr val="FF0000"/>
              </a:solidFill>
            </a:endParaRPr>
          </a:p>
        </p:txBody>
      </p:sp>
      <p:sp>
        <p:nvSpPr>
          <p:cNvPr id="8" name="Rectangle 7"/>
          <p:cNvSpPr/>
          <p:nvPr/>
        </p:nvSpPr>
        <p:spPr>
          <a:xfrm>
            <a:off x="2413911" y="3052280"/>
            <a:ext cx="608725" cy="12809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13911" y="2391015"/>
            <a:ext cx="608725" cy="12809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64185" y="3461634"/>
            <a:ext cx="608725" cy="12809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06204" y="2519105"/>
            <a:ext cx="1220075" cy="2031325"/>
          </a:xfrm>
          <a:prstGeom prst="rect">
            <a:avLst/>
          </a:prstGeom>
          <a:noFill/>
          <a:ln>
            <a:solidFill>
              <a:srgbClr val="FF0000"/>
            </a:solidFill>
          </a:ln>
        </p:spPr>
        <p:txBody>
          <a:bodyPr wrap="square" rtlCol="0">
            <a:spAutoFit/>
          </a:bodyPr>
          <a:lstStyle/>
          <a:p>
            <a:r>
              <a:rPr lang="en-US" dirty="0" smtClean="0">
                <a:solidFill>
                  <a:srgbClr val="FF0000"/>
                </a:solidFill>
              </a:rPr>
              <a:t>There are all sorts of objects. Some are datasets, others are not.</a:t>
            </a:r>
            <a:endParaRPr lang="en-US" dirty="0">
              <a:solidFill>
                <a:srgbClr val="FF0000"/>
              </a:solidFill>
            </a:endParaRPr>
          </a:p>
        </p:txBody>
      </p:sp>
      <p:cxnSp>
        <p:nvCxnSpPr>
          <p:cNvPr id="14" name="Straight Arrow Connector 13"/>
          <p:cNvCxnSpPr>
            <a:stCxn id="5" idx="3"/>
          </p:cNvCxnSpPr>
          <p:nvPr/>
        </p:nvCxnSpPr>
        <p:spPr>
          <a:xfrm>
            <a:off x="1836672" y="1070449"/>
            <a:ext cx="296563" cy="2310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40790" y="1532114"/>
            <a:ext cx="296563" cy="2310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1485293" y="2412767"/>
            <a:ext cx="1007557" cy="2965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1465347" y="3436151"/>
            <a:ext cx="1039213" cy="2965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1888400" y="6383748"/>
            <a:ext cx="323167" cy="17473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You read in your data as an object:</a:t>
            </a:r>
          </a:p>
          <a:p>
            <a:pPr lvl="1">
              <a:buNone/>
            </a:pPr>
            <a:r>
              <a:rPr lang="en-US" dirty="0" smtClean="0"/>
              <a:t>macro &lt;- </a:t>
            </a:r>
            <a:r>
              <a:rPr lang="en-US" dirty="0" err="1" smtClean="0"/>
              <a:t>read.csv("macro.csv</a:t>
            </a:r>
            <a:r>
              <a:rPr lang="en-US" dirty="0" smtClean="0"/>
              <a:t>")</a:t>
            </a:r>
          </a:p>
          <a:p>
            <a:pPr>
              <a:buNone/>
            </a:pPr>
            <a:endParaRPr lang="en-US" dirty="0" smtClean="0"/>
          </a:p>
          <a:p>
            <a:pPr>
              <a:buNone/>
            </a:pPr>
            <a:r>
              <a:rPr lang="en-US" dirty="0" smtClean="0"/>
              <a:t>If you have previously saved your data in R’s format, you load your data</a:t>
            </a:r>
          </a:p>
          <a:p>
            <a:pPr lvl="1">
              <a:buNone/>
            </a:pPr>
            <a:r>
              <a:rPr lang="en-US" dirty="0" err="1" smtClean="0"/>
              <a:t>load(file</a:t>
            </a:r>
            <a:r>
              <a:rPr lang="en-US" dirty="0" smtClean="0"/>
              <a:t>="</a:t>
            </a:r>
            <a:r>
              <a:rPr lang="en-US" dirty="0" err="1" smtClean="0"/>
              <a:t>macro.rda</a:t>
            </a:r>
            <a:r>
              <a:rPr lang="en-US" dirty="0" smtClean="0"/>
              <a:t>")</a:t>
            </a:r>
          </a:p>
          <a:p>
            <a:pPr lvl="1">
              <a:buNone/>
            </a:pPr>
            <a:endParaRPr lang="en-US" dirty="0" smtClean="0"/>
          </a:p>
          <a:p>
            <a:pPr>
              <a:buNone/>
            </a:pPr>
            <a:r>
              <a:rPr lang="en-US" dirty="0" smtClean="0"/>
              <a:t>Your data will have rows and columns. Generally speaking, your rows are your cases and your columns are your variables. </a:t>
            </a:r>
          </a:p>
          <a:p>
            <a:pPr lvl="1">
              <a:buNone/>
            </a:pPr>
            <a:r>
              <a:rPr lang="en-US" dirty="0" err="1" smtClean="0"/>
              <a:t>dim(macro</a:t>
            </a:r>
            <a:r>
              <a:rPr lang="en-US" dirty="0" smtClean="0"/>
              <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 cont’d</a:t>
            </a:r>
            <a:endParaRPr lang="en-US" dirty="0"/>
          </a:p>
        </p:txBody>
      </p:sp>
      <p:sp>
        <p:nvSpPr>
          <p:cNvPr id="3" name="Content Placeholder 2"/>
          <p:cNvSpPr>
            <a:spLocks noGrp="1"/>
          </p:cNvSpPr>
          <p:nvPr>
            <p:ph idx="1"/>
          </p:nvPr>
        </p:nvSpPr>
        <p:spPr>
          <a:xfrm>
            <a:off x="457200" y="1600200"/>
            <a:ext cx="8229600" cy="5033442"/>
          </a:xfrm>
        </p:spPr>
        <p:txBody>
          <a:bodyPr>
            <a:normAutofit/>
          </a:bodyPr>
          <a:lstStyle/>
          <a:p>
            <a:pPr>
              <a:buNone/>
            </a:pPr>
            <a:r>
              <a:rPr lang="en-US" dirty="0" smtClean="0"/>
              <a:t>Your dataset has variable names:</a:t>
            </a:r>
          </a:p>
          <a:p>
            <a:pPr lvl="1">
              <a:buNone/>
            </a:pPr>
            <a:r>
              <a:rPr lang="en-US" dirty="0" err="1" smtClean="0"/>
              <a:t>names(macro</a:t>
            </a:r>
            <a:r>
              <a:rPr lang="en-US" dirty="0" smtClean="0"/>
              <a:t>)</a:t>
            </a:r>
          </a:p>
          <a:p>
            <a:pPr lvl="1">
              <a:buNone/>
            </a:pPr>
            <a:endParaRPr lang="en-US" dirty="0" smtClean="0"/>
          </a:p>
          <a:p>
            <a:pPr>
              <a:buNone/>
            </a:pPr>
            <a:r>
              <a:rPr lang="en-US" dirty="0" smtClean="0"/>
              <a:t>You can identify a particular variable like this:</a:t>
            </a:r>
          </a:p>
          <a:p>
            <a:pPr lvl="1">
              <a:buNone/>
            </a:pPr>
            <a:r>
              <a:rPr lang="en-US" dirty="0" err="1" smtClean="0"/>
              <a:t>macro$country</a:t>
            </a:r>
            <a:endParaRPr lang="en-US" dirty="0" smtClean="0"/>
          </a:p>
          <a:p>
            <a:pPr lvl="1">
              <a:buNone/>
            </a:pPr>
            <a:r>
              <a:rPr lang="en-US" dirty="0" smtClean="0"/>
              <a:t>macro[,1]</a:t>
            </a:r>
          </a:p>
          <a:p>
            <a:pPr lvl="1">
              <a:buNone/>
            </a:pPr>
            <a:endParaRPr lang="en-US" dirty="0" smtClean="0"/>
          </a:p>
          <a:p>
            <a:pPr>
              <a:buNone/>
            </a:pPr>
            <a:r>
              <a:rPr lang="en-US" dirty="0" smtClean="0"/>
              <a:t>You can identify a particular row (case) like this:</a:t>
            </a:r>
          </a:p>
          <a:p>
            <a:pPr lvl="1">
              <a:buNone/>
            </a:pPr>
            <a:r>
              <a:rPr lang="en-US" dirty="0" smtClean="0"/>
              <a:t>macro[,23]</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 want to see ALL the data?!?!</a:t>
            </a:r>
            <a:endParaRPr lang="en-US" dirty="0"/>
          </a:p>
        </p:txBody>
      </p:sp>
      <p:sp>
        <p:nvSpPr>
          <p:cNvPr id="3" name="Content Placeholder 2"/>
          <p:cNvSpPr>
            <a:spLocks noGrp="1"/>
          </p:cNvSpPr>
          <p:nvPr>
            <p:ph idx="1"/>
          </p:nvPr>
        </p:nvSpPr>
        <p:spPr/>
        <p:txBody>
          <a:bodyPr/>
          <a:lstStyle/>
          <a:p>
            <a:pPr indent="0" algn="ctr">
              <a:buNone/>
            </a:pPr>
            <a:r>
              <a:rPr lang="en-US" dirty="0" smtClean="0"/>
              <a:t>As a general rule, you don’t do this in R. Some of the R GUIs do have “data viewers” but in the command line interface there is no way to make your data appear in a nice, tidy, spreadsheet-like format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Instead, call selective parts</a:t>
            </a:r>
            <a:endParaRPr lang="en-US" dirty="0"/>
          </a:p>
        </p:txBody>
      </p:sp>
      <p:sp>
        <p:nvSpPr>
          <p:cNvPr id="6" name="Content Placeholder 5"/>
          <p:cNvSpPr>
            <a:spLocks noGrp="1"/>
          </p:cNvSpPr>
          <p:nvPr>
            <p:ph idx="1"/>
          </p:nvPr>
        </p:nvSpPr>
        <p:spPr>
          <a:xfrm>
            <a:off x="457200" y="1600200"/>
            <a:ext cx="8229600" cy="5001953"/>
          </a:xfrm>
        </p:spPr>
        <p:txBody>
          <a:bodyPr>
            <a:normAutofit fontScale="92500"/>
          </a:bodyPr>
          <a:lstStyle/>
          <a:p>
            <a:r>
              <a:rPr lang="en-US" dirty="0" smtClean="0"/>
              <a:t>You can look at the values of a particular variable</a:t>
            </a:r>
          </a:p>
          <a:p>
            <a:r>
              <a:rPr lang="en-US" dirty="0" smtClean="0"/>
              <a:t>You can look at a table of the values of a particular variable</a:t>
            </a:r>
          </a:p>
          <a:p>
            <a:r>
              <a:rPr lang="en-US" dirty="0" smtClean="0"/>
              <a:t>You can call all the names in your dataset</a:t>
            </a:r>
          </a:p>
          <a:p>
            <a:r>
              <a:rPr lang="en-US" dirty="0" smtClean="0"/>
              <a:t>You can look at the “head” or “tail” of your data</a:t>
            </a:r>
          </a:p>
          <a:p>
            <a:r>
              <a:rPr lang="en-US" dirty="0" smtClean="0"/>
              <a:t>You can do “spot checks” by peeking at snapshots of your dataset</a:t>
            </a:r>
          </a:p>
          <a:p>
            <a:r>
              <a:rPr lang="en-US" dirty="0" smtClean="0"/>
              <a:t>You can give R instructions with the criteria you want to view (which, length, order)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t>
            </a:r>
            <a:endParaRPr lang="en-US" dirty="0"/>
          </a:p>
        </p:txBody>
      </p:sp>
      <p:sp>
        <p:nvSpPr>
          <p:cNvPr id="3" name="Content Placeholder 2"/>
          <p:cNvSpPr>
            <a:spLocks noGrp="1"/>
          </p:cNvSpPr>
          <p:nvPr>
            <p:ph idx="1"/>
          </p:nvPr>
        </p:nvSpPr>
        <p:spPr/>
        <p:txBody>
          <a:bodyPr>
            <a:normAutofit lnSpcReduction="10000"/>
          </a:bodyPr>
          <a:lstStyle/>
          <a:p>
            <a:r>
              <a:rPr lang="en-US" dirty="0" smtClean="0"/>
              <a:t>It’s free.</a:t>
            </a:r>
          </a:p>
          <a:p>
            <a:r>
              <a:rPr lang="en-US" dirty="0" smtClean="0"/>
              <a:t>You can add lots of capabilities. For free. </a:t>
            </a:r>
          </a:p>
          <a:p>
            <a:pPr lvl="1"/>
            <a:r>
              <a:rPr lang="en-US" dirty="0" smtClean="0"/>
              <a:t>There are “packages” online</a:t>
            </a:r>
          </a:p>
          <a:p>
            <a:pPr lvl="1"/>
            <a:r>
              <a:rPr lang="en-US" dirty="0" smtClean="0"/>
              <a:t>You can write your own functions relatively easily</a:t>
            </a:r>
          </a:p>
          <a:p>
            <a:r>
              <a:rPr lang="en-US" dirty="0" smtClean="0"/>
              <a:t>Command line or GUI</a:t>
            </a:r>
          </a:p>
          <a:p>
            <a:r>
              <a:rPr lang="en-US" dirty="0" smtClean="0"/>
              <a:t>Bandwagon</a:t>
            </a:r>
          </a:p>
          <a:p>
            <a:r>
              <a:rPr lang="en-US" dirty="0" smtClean="0"/>
              <a:t>Communication across disciplines</a:t>
            </a:r>
          </a:p>
          <a:p>
            <a:r>
              <a:rPr lang="en-US" dirty="0" smtClean="0"/>
              <a:t>It looks great on your resume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874185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Out!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Weirdness</a:t>
            </a:r>
            <a:endParaRPr lang="en-US" dirty="0"/>
          </a:p>
        </p:txBody>
      </p:sp>
      <p:sp>
        <p:nvSpPr>
          <p:cNvPr id="3" name="Content Placeholder 2"/>
          <p:cNvSpPr>
            <a:spLocks noGrp="1"/>
          </p:cNvSpPr>
          <p:nvPr>
            <p:ph idx="1"/>
          </p:nvPr>
        </p:nvSpPr>
        <p:spPr/>
        <p:txBody>
          <a:bodyPr>
            <a:normAutofit/>
          </a:bodyPr>
          <a:lstStyle/>
          <a:p>
            <a:r>
              <a:rPr lang="en-US" dirty="0" smtClean="0"/>
              <a:t>Command line – it’s a different way of thinking</a:t>
            </a:r>
          </a:p>
          <a:p>
            <a:r>
              <a:rPr lang="en-US" dirty="0" smtClean="0"/>
              <a:t>You can have multiple different objects (vectors, matrices, data frames) all floating around in your workspace. You have to keep things straight</a:t>
            </a:r>
          </a:p>
          <a:p>
            <a:r>
              <a:rPr lang="en-US" dirty="0" smtClean="0"/>
              <a:t>It’s easy to make mistakes, and R won’t necessarily tell you</a:t>
            </a:r>
          </a:p>
          <a:p>
            <a:r>
              <a:rPr lang="en-US" dirty="0" smtClean="0"/>
              <a:t>R error messages are obscure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763375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Advantages</a:t>
            </a:r>
            <a:endParaRPr lang="en-US" dirty="0"/>
          </a:p>
        </p:txBody>
      </p:sp>
      <p:sp>
        <p:nvSpPr>
          <p:cNvPr id="3" name="Content Placeholder 2"/>
          <p:cNvSpPr>
            <a:spLocks noGrp="1"/>
          </p:cNvSpPr>
          <p:nvPr>
            <p:ph idx="1"/>
          </p:nvPr>
        </p:nvSpPr>
        <p:spPr/>
        <p:txBody>
          <a:bodyPr/>
          <a:lstStyle/>
          <a:p>
            <a:r>
              <a:rPr lang="en-US" dirty="0" smtClean="0"/>
              <a:t>R can easily handle very large datasets (113 million rows and counting)</a:t>
            </a:r>
          </a:p>
          <a:p>
            <a:r>
              <a:rPr lang="en-US" dirty="0" smtClean="0"/>
              <a:t>There is more functionality in R than there is in other software (social network packages, scaling, etc.)</a:t>
            </a:r>
          </a:p>
          <a:p>
            <a:r>
              <a:rPr lang="en-US" dirty="0" smtClean="0"/>
              <a:t>You can’t beat the visualization of data</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245210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4433" y="720888"/>
            <a:ext cx="4889500" cy="4864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913930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cintosh HD:Users:jhfowler:projects:facebook:images:fbTreatmentControlDyads_v4.pdf"/>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00200" y="457200"/>
            <a:ext cx="5943600" cy="5943600"/>
          </a:xfrm>
          <a:prstGeom prst="rect">
            <a:avLst/>
          </a:prstGeom>
          <a:noFill/>
          <a:ln>
            <a:no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897046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5972" y="354966"/>
            <a:ext cx="6335981" cy="599708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326612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228600"/>
            <a:ext cx="6400800" cy="6400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519750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gure 2"/>
          <p:cNvPicPr/>
          <p:nvPr/>
        </p:nvPicPr>
        <p:blipFill rotWithShape="1">
          <a:blip r:embed="rId2"/>
          <a:srcRect l="4546" t="6623" r="4546" b="11702"/>
          <a:stretch/>
        </p:blipFill>
        <p:spPr bwMode="auto">
          <a:xfrm>
            <a:off x="550691" y="921517"/>
            <a:ext cx="7788345" cy="5360535"/>
          </a:xfrm>
          <a:prstGeom prst="rect">
            <a:avLst/>
          </a:prstGeom>
          <a:noFill/>
          <a:ln>
            <a:noFill/>
          </a:ln>
          <a:extLs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5371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2843</TotalTime>
  <Words>851</Words>
  <Application>Microsoft Macintosh PowerPoint</Application>
  <PresentationFormat>On-screen Show (4:3)</PresentationFormat>
  <Paragraphs>88</Paragraphs>
  <Slides>20</Slides>
  <Notes>2</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R</vt:lpstr>
      <vt:lpstr>Why R?</vt:lpstr>
      <vt:lpstr>R Weirdness</vt:lpstr>
      <vt:lpstr>R Advantages</vt:lpstr>
      <vt:lpstr>Slide 5</vt:lpstr>
      <vt:lpstr>Slide 6</vt:lpstr>
      <vt:lpstr>Slide 7</vt:lpstr>
      <vt:lpstr>Slide 8</vt:lpstr>
      <vt:lpstr>Slide 9</vt:lpstr>
      <vt:lpstr>Command Line Interface</vt:lpstr>
      <vt:lpstr>Commands</vt:lpstr>
      <vt:lpstr>The Working Directory</vt:lpstr>
      <vt:lpstr>The Workspace</vt:lpstr>
      <vt:lpstr>Objects</vt:lpstr>
      <vt:lpstr>Slide 15</vt:lpstr>
      <vt:lpstr>Datasets</vt:lpstr>
      <vt:lpstr>Datasets, cont’d</vt:lpstr>
      <vt:lpstr>But I want to see ALL the data?!?!</vt:lpstr>
      <vt:lpstr>Instead, call selective parts</vt:lpstr>
      <vt:lpstr>Let’s Try it Out!</vt:lpstr>
    </vt:vector>
  </TitlesOfParts>
  <Company>College of William &amp; Mary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c:title>
  <dc:creator>Jaime Settle</dc:creator>
  <cp:lastModifiedBy>Jaime Settle</cp:lastModifiedBy>
  <cp:revision>16</cp:revision>
  <dcterms:created xsi:type="dcterms:W3CDTF">2014-02-10T19:28:09Z</dcterms:created>
  <dcterms:modified xsi:type="dcterms:W3CDTF">2014-02-10T19:29:46Z</dcterms:modified>
</cp:coreProperties>
</file>